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0" r:id="rId5"/>
    <p:sldId id="261" r:id="rId6"/>
    <p:sldId id="740" r:id="rId7"/>
    <p:sldId id="741" r:id="rId8"/>
    <p:sldId id="727" r:id="rId9"/>
    <p:sldId id="730" r:id="rId10"/>
    <p:sldId id="742" r:id="rId11"/>
    <p:sldId id="743" r:id="rId12"/>
    <p:sldId id="744" r:id="rId13"/>
    <p:sldId id="731" r:id="rId14"/>
    <p:sldId id="745" r:id="rId15"/>
    <p:sldId id="746" r:id="rId16"/>
    <p:sldId id="733" r:id="rId17"/>
    <p:sldId id="735" r:id="rId18"/>
    <p:sldId id="736" r:id="rId19"/>
    <p:sldId id="739" r:id="rId20"/>
    <p:sldId id="738" r:id="rId21"/>
    <p:sldId id="72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584" autoAdjust="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0.12</c:v>
                </c:pt>
                <c:pt idx="1">
                  <c:v>0.14949999999999999</c:v>
                </c:pt>
                <c:pt idx="2">
                  <c:v>0.17660000000000001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20000"/>
        <c:axId val="120842374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ACID 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2.34</c:v>
                </c:pt>
                <c:pt idx="1">
                  <c:v>3.66</c:v>
                </c:pt>
                <c:pt idx="2">
                  <c:v>6.77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42464"/>
        <c:axId val="1208445792"/>
      </c:lineChart>
      <c:catAx>
        <c:axId val="12084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3744"/>
        <c:crosses val="autoZero"/>
        <c:auto val="1"/>
        <c:lblAlgn val="ctr"/>
        <c:lblOffset val="100"/>
        <c:noMultiLvlLbl val="0"/>
      </c:catAx>
      <c:valAx>
        <c:axId val="1208423744"/>
        <c:scaling>
          <c:orientation val="minMax"/>
        </c:scaling>
        <c:delete val="0"/>
        <c:axPos val="l"/>
        <c:majorGridlines>
          <c:spPr>
            <a:ln>
              <a:solidFill>
                <a:schemeClr val="accent4">
                  <a:alpha val="10000"/>
                </a:schemeClr>
              </a:solidFill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0000"/>
        <c:crosses val="autoZero"/>
        <c:crossBetween val="between"/>
        <c:majorUnit val="4.0000000000000008E-2"/>
      </c:valAx>
      <c:valAx>
        <c:axId val="1208445792"/>
        <c:scaling>
          <c:orientation val="minMax"/>
          <c:max val="7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42464"/>
        <c:crosses val="max"/>
        <c:crossBetween val="between"/>
      </c:valAx>
      <c:catAx>
        <c:axId val="12084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84457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accent4">
              <a:alpha val="41000"/>
            </a:schemeClr>
          </a:solidFill>
        </a:ln>
        <a:effectLst>
          <a:glow rad="127000">
            <a:schemeClr val="accent1">
              <a:alpha val="13000"/>
            </a:schemeClr>
          </a:glo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2-4AD8-9422-9941B0FF0C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2-4AD8-9422-9941B0FF0CE3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2-4AD8-9422-9941B0FF0CE3}"/>
              </c:ext>
            </c:extLst>
          </c:dPt>
          <c:cat>
            <c:strRef>
              <c:f>Sheet1!$A$2:$A$5</c:f>
              <c:strCache>
                <c:ptCount val="4"/>
                <c:pt idx="0">
                  <c:v>DEBT INVESTOR</c:v>
                </c:pt>
                <c:pt idx="1">
                  <c:v>OWNER EQUITY INVESTMENT</c:v>
                </c:pt>
                <c:pt idx="2">
                  <c:v>BANK </c:v>
                </c:pt>
                <c:pt idx="3">
                  <c:v>OTHER INVESTMENT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DB-4C49-A143-869F975FCF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DB-4C49-A143-869F975FCF5C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DB-4C49-A143-869F975FCF5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4DB-4C49-A143-869F975FCF5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4DB-4C49-A143-869F975FCF5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4DB-4C49-A143-869F975FCF5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4DB-4C49-A143-869F975FCF5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4DB-4C49-A143-869F975FCF5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4DB-4C49-A143-869F975FCF5C}"/>
              </c:ext>
            </c:extLst>
          </c:dPt>
          <c:cat>
            <c:strRef>
              <c:f>Sheet1!$A$2:$A$11</c:f>
              <c:strCache>
                <c:ptCount val="10"/>
                <c:pt idx="0">
                  <c:v>FF&amp;E</c:v>
                </c:pt>
                <c:pt idx="1">
                  <c:v>IMPROVEMENT</c:v>
                </c:pt>
                <c:pt idx="2">
                  <c:v>RETAIL BUSINESS INSURANCE</c:v>
                </c:pt>
                <c:pt idx="3">
                  <c:v>COFFEE SUPPLIES INVENTORY</c:v>
                </c:pt>
                <c:pt idx="4">
                  <c:v>MARKETING</c:v>
                </c:pt>
                <c:pt idx="5">
                  <c:v>WORKING CAPITAL</c:v>
                </c:pt>
                <c:pt idx="6">
                  <c:v>WEBSITE DEVELOPMENT</c:v>
                </c:pt>
                <c:pt idx="7">
                  <c:v>MISCELLANEOUS COSTS</c:v>
                </c:pt>
                <c:pt idx="8">
                  <c:v>INITIAL LEASE PAYMENTS</c:v>
                </c:pt>
                <c:pt idx="9">
                  <c:v>LEASE DEPOSIT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0.24</c:v>
                </c:pt>
                <c:pt idx="1">
                  <c:v>0.2</c:v>
                </c:pt>
                <c:pt idx="2">
                  <c:v>0.02</c:v>
                </c:pt>
                <c:pt idx="3">
                  <c:v>0.08</c:v>
                </c:pt>
                <c:pt idx="4">
                  <c:v>0.04</c:v>
                </c:pt>
                <c:pt idx="5">
                  <c:v>0.28000000000000003</c:v>
                </c:pt>
                <c:pt idx="6">
                  <c:v>0.02</c:v>
                </c:pt>
                <c:pt idx="7">
                  <c:v>0.08</c:v>
                </c:pt>
                <c:pt idx="8">
                  <c:v>0.03</c:v>
                </c:pt>
                <c:pt idx="9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8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25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86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6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14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45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9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5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70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6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7" y="329709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05417" y="4658381"/>
            <a:ext cx="2181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Typescript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9003" y="6423298"/>
            <a:ext cx="5014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By: Imelda </a:t>
            </a:r>
            <a:r>
              <a:rPr lang="en-US" sz="1600" spc="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Doharta</a:t>
            </a:r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spc="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Aritonang</a:t>
            </a:r>
            <a:endParaRPr lang="en-US" sz="1600" spc="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Fungsi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CA724A-634A-433F-B350-827D5046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20436"/>
            <a:ext cx="4981575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3B40B-B60D-452A-90C1-9CB7D3441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63432"/>
            <a:ext cx="4918969" cy="1419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3D958-3A3E-438F-B2C2-D46F70A38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07" y="1387136"/>
            <a:ext cx="4895850" cy="172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EAB9D-CF9B-40D3-8263-C9422FAA4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266" y="4261189"/>
            <a:ext cx="5248275" cy="1209675"/>
          </a:xfrm>
          <a:prstGeom prst="rect">
            <a:avLst/>
          </a:prstGeom>
        </p:spPr>
      </p:pic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83E865B2-39BA-4DF3-9DF9-985C3F481605}"/>
              </a:ext>
            </a:extLst>
          </p:cNvPr>
          <p:cNvSpPr/>
          <p:nvPr/>
        </p:nvSpPr>
        <p:spPr>
          <a:xfrm>
            <a:off x="2542881" y="3781889"/>
            <a:ext cx="887850" cy="724322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1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Fungsi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(</a:t>
            </a: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Sambungan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8DAC6-C408-45B6-A89D-1F0E9C34E96A}"/>
              </a:ext>
            </a:extLst>
          </p:cNvPr>
          <p:cNvSpPr txBox="1"/>
          <p:nvPr/>
        </p:nvSpPr>
        <p:spPr>
          <a:xfrm>
            <a:off x="923278" y="1145219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0E913-4784-47C2-BB47-24E240D0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8" y="1673024"/>
            <a:ext cx="5672831" cy="2057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26E11-5C35-47C0-ADE9-74A217C08542}"/>
              </a:ext>
            </a:extLst>
          </p:cNvPr>
          <p:cNvSpPr txBox="1"/>
          <p:nvPr/>
        </p:nvSpPr>
        <p:spPr>
          <a:xfrm>
            <a:off x="6890552" y="1145219"/>
            <a:ext cx="19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07929E-F419-4389-AD8B-214A625E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552" y="1673024"/>
            <a:ext cx="4857750" cy="1133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8B769C-7C0D-42D2-B01D-A9D477EB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552" y="2964973"/>
            <a:ext cx="4899245" cy="16691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B873F-EAD5-4B9B-9D94-5332DB6E1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885" y="4792619"/>
            <a:ext cx="5672831" cy="879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9AC738-7008-41C6-AB56-49ABCC8E0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416" y="5368072"/>
            <a:ext cx="4791533" cy="1117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E5926D-0B48-40A8-B858-87D7418C57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5990051"/>
            <a:ext cx="6001305" cy="360242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5ABB59D8-629D-408F-87C4-31D4A4F4858E}"/>
              </a:ext>
            </a:extLst>
          </p:cNvPr>
          <p:cNvSpPr/>
          <p:nvPr/>
        </p:nvSpPr>
        <p:spPr>
          <a:xfrm>
            <a:off x="84889" y="5563653"/>
            <a:ext cx="673396" cy="590715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22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Fungsi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(</a:t>
            </a: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Sambungan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8DAC6-C408-45B6-A89D-1F0E9C34E96A}"/>
              </a:ext>
            </a:extLst>
          </p:cNvPr>
          <p:cNvSpPr txBox="1"/>
          <p:nvPr/>
        </p:nvSpPr>
        <p:spPr>
          <a:xfrm>
            <a:off x="923278" y="1145219"/>
            <a:ext cx="16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26E11-5C35-47C0-ADE9-74A217C08542}"/>
              </a:ext>
            </a:extLst>
          </p:cNvPr>
          <p:cNvSpPr txBox="1"/>
          <p:nvPr/>
        </p:nvSpPr>
        <p:spPr>
          <a:xfrm>
            <a:off x="6890552" y="1145219"/>
            <a:ext cx="21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Overloading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0E4111-F281-433F-9D9C-C4AEEAC1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9" y="1676400"/>
            <a:ext cx="4502304" cy="1430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27069-E1D6-4D6E-9C88-BBEABCC9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89" y="3429000"/>
            <a:ext cx="4619625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50DF4-BD70-4F28-A9EB-D10A7D2D1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56" y="1614256"/>
            <a:ext cx="4183991" cy="1839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316FCB-3938-4215-BB6E-9DE923EAE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968" y="3487879"/>
            <a:ext cx="6099463" cy="18872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6708EB-6C89-46F4-B962-106CF5E63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263" y="5409139"/>
            <a:ext cx="4139168" cy="11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91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TEAM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descr="Photo placeholder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Oval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89592" y="5181600"/>
            <a:ext cx="97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MANAGER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79017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grpSp>
        <p:nvGrpSpPr>
          <p:cNvPr id="15" name="Group 14" descr="Photo placeholder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Oval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95247" y="5181600"/>
            <a:ext cx="78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OWNER</a:t>
            </a:r>
          </a:p>
        </p:txBody>
      </p:sp>
      <p:cxnSp>
        <p:nvCxnSpPr>
          <p:cNvPr id="38" name="Straight Connector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9089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grpSp>
        <p:nvGrpSpPr>
          <p:cNvPr id="18" name="Group 17" descr="Photo placeholder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Oval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029807" y="5181600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EMPLOYEE</a:t>
            </a:r>
          </a:p>
        </p:txBody>
      </p:sp>
      <p:cxnSp>
        <p:nvCxnSpPr>
          <p:cNvPr id="42" name="Straight Connector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20277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BUSINESS RATIOS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7154"/>
              </p:ext>
            </p:extLst>
          </p:nvPr>
        </p:nvGraphicFramePr>
        <p:xfrm>
          <a:off x="838200" y="1289920"/>
          <a:ext cx="49377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FINANCIAL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RATIOS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PROFIT MARGIN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12.07%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14.95%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17.66%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LIABILITIES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EQUITY TO LIABILITIES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66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EQUITY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1.31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1.16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25206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965186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RATIOS</a:t>
            </a:r>
          </a:p>
        </p:txBody>
      </p:sp>
      <p:graphicFrame>
        <p:nvGraphicFramePr>
          <p:cNvPr id="7" name="Chart 6" descr="Line graph chart"/>
          <p:cNvGraphicFramePr/>
          <p:nvPr>
            <p:extLst>
              <p:ext uri="{D42A27DB-BD31-4B8C-83A1-F6EECF244321}">
                <p14:modId xmlns:p14="http://schemas.microsoft.com/office/powerpoint/2010/main" val="3912689144"/>
              </p:ext>
            </p:extLst>
          </p:nvPr>
        </p:nvGraphicFramePr>
        <p:xfrm>
          <a:off x="838200" y="3303740"/>
          <a:ext cx="10507980" cy="3142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52586"/>
              </p:ext>
            </p:extLst>
          </p:nvPr>
        </p:nvGraphicFramePr>
        <p:xfrm>
          <a:off x="6408420" y="1289920"/>
          <a:ext cx="49377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LIQUIDITY RATIOS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ACID TEST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3.66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6.67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CASH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ASSETS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</a:tbl>
          </a:graphicData>
        </a:graphic>
      </p:graphicFrame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7DE2B49C-CE24-4B2C-A907-D24A437F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285383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7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MAJOR COMPETITORS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Starbucks – 1 mile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Caribou Coffee – 2 miles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 largest all company-owned chains. Founded in 1992 in Minneapolis.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4058611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3981728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Tully’s – 400 feet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347653"/>
            <a:ext cx="9810654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third largest company-owned chain. Another Seattle-born company. The only coffeehouse chain that has not experienced excellent growth every year; business.com cites poor management as the reason. New management seems to leading a turnaround.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REQUIRED FUNDING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hart 5" descr="Pie Chart"/>
          <p:cNvGraphicFramePr/>
          <p:nvPr>
            <p:extLst>
              <p:ext uri="{D42A27DB-BD31-4B8C-83A1-F6EECF244321}">
                <p14:modId xmlns:p14="http://schemas.microsoft.com/office/powerpoint/2010/main" val="614874153"/>
              </p:ext>
            </p:extLst>
          </p:nvPr>
        </p:nvGraphicFramePr>
        <p:xfrm>
          <a:off x="3008630" y="18008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 descr="Caption"/>
          <p:cNvGrpSpPr/>
          <p:nvPr/>
        </p:nvGrpSpPr>
        <p:grpSpPr>
          <a:xfrm>
            <a:off x="0" y="1997710"/>
            <a:ext cx="2830505" cy="689677"/>
            <a:chOff x="-432344" y="1549482"/>
            <a:chExt cx="3171289" cy="689677"/>
          </a:xfrm>
        </p:grpSpPr>
        <p:sp>
          <p:nvSpPr>
            <p:cNvPr id="56" name="Rectangle 5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$55,000 – 21%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OTHER INVESTMENT</a:t>
              </a:r>
            </a:p>
          </p:txBody>
        </p:sp>
      </p:grpSp>
      <p:cxnSp>
        <p:nvCxnSpPr>
          <p:cNvPr id="5" name="Elbow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>
            <a:off x="288988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 descr="Caption"/>
          <p:cNvGrpSpPr/>
          <p:nvPr/>
        </p:nvGrpSpPr>
        <p:grpSpPr>
          <a:xfrm>
            <a:off x="0" y="5446403"/>
            <a:ext cx="2830505" cy="689677"/>
            <a:chOff x="-432344" y="1549482"/>
            <a:chExt cx="3171289" cy="689677"/>
          </a:xfrm>
        </p:grpSpPr>
        <p:sp>
          <p:nvSpPr>
            <p:cNvPr id="31" name="Rectangle 30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BANK</a:t>
              </a:r>
            </a:p>
          </p:txBody>
        </p:sp>
      </p:grpSp>
      <p:cxnSp>
        <p:nvCxnSpPr>
          <p:cNvPr id="34" name="Elbow Connector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V="1">
            <a:off x="2889880" y="5237922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756094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Caption"/>
          <p:cNvGrpSpPr/>
          <p:nvPr/>
        </p:nvGrpSpPr>
        <p:grpSpPr>
          <a:xfrm>
            <a:off x="9332600" y="1982269"/>
            <a:ext cx="2830506" cy="689677"/>
            <a:chOff x="-432344" y="1549482"/>
            <a:chExt cx="3171290" cy="689677"/>
          </a:xfrm>
        </p:grpSpPr>
        <p:sp>
          <p:nvSpPr>
            <p:cNvPr id="46" name="Rectangle 4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$100,000 – 39%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DEBT INVESTOR</a:t>
              </a:r>
            </a:p>
          </p:txBody>
        </p:sp>
      </p:grpSp>
      <p:cxnSp>
        <p:nvCxnSpPr>
          <p:cNvPr id="48" name="Elbow Connector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 flipV="1">
            <a:off x="7560940" y="5232951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 descr="Caption"/>
          <p:cNvGrpSpPr/>
          <p:nvPr/>
        </p:nvGrpSpPr>
        <p:grpSpPr>
          <a:xfrm>
            <a:off x="9332600" y="5446403"/>
            <a:ext cx="2830506" cy="689677"/>
            <a:chOff x="-432344" y="1549482"/>
            <a:chExt cx="3171290" cy="689677"/>
          </a:xfrm>
        </p:grpSpPr>
        <p:sp>
          <p:nvSpPr>
            <p:cNvPr id="55" name="Rectangle 54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OWNER EQUITY</a:t>
              </a:r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F91C6773-6F00-4113-8130-E882AB54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13</a:t>
            </a:r>
          </a:p>
        </p:txBody>
      </p:sp>
    </p:spTree>
    <p:extLst>
      <p:ext uri="{BB962C8B-B14F-4D97-AF65-F5344CB8AC3E}">
        <p14:creationId xmlns:p14="http://schemas.microsoft.com/office/powerpoint/2010/main" val="878979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 uiExpand="1">
        <p:bldSub>
          <a:bldChart bld="category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OF FUNDS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hart 5" descr="Pie Chart"/>
          <p:cNvGraphicFramePr/>
          <p:nvPr>
            <p:extLst>
              <p:ext uri="{D42A27DB-BD31-4B8C-83A1-F6EECF244321}">
                <p14:modId xmlns:p14="http://schemas.microsoft.com/office/powerpoint/2010/main" val="1135807883"/>
              </p:ext>
            </p:extLst>
          </p:nvPr>
        </p:nvGraphicFramePr>
        <p:xfrm>
          <a:off x="3008630" y="16484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 descr="Caption"/>
          <p:cNvGrpSpPr/>
          <p:nvPr/>
        </p:nvGrpSpPr>
        <p:grpSpPr>
          <a:xfrm>
            <a:off x="7387585" y="1713633"/>
            <a:ext cx="3362124" cy="489763"/>
            <a:chOff x="7387585" y="1713633"/>
            <a:chExt cx="3362124" cy="489763"/>
          </a:xfrm>
        </p:grpSpPr>
        <p:sp>
          <p:nvSpPr>
            <p:cNvPr id="21" name="Rectangle 20"/>
            <p:cNvSpPr/>
            <p:nvPr/>
          </p:nvSpPr>
          <p:spPr>
            <a:xfrm>
              <a:off x="9183370" y="1713633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FF&amp;E 24%</a:t>
              </a:r>
            </a:p>
          </p:txBody>
        </p:sp>
        <p:cxnSp>
          <p:nvCxnSpPr>
            <p:cNvPr id="59" name="Elbow Connector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>
              <a:off x="7387585" y="1847395"/>
              <a:ext cx="1744980" cy="356001"/>
            </a:xfrm>
            <a:prstGeom prst="bentConnector3">
              <a:avLst>
                <a:gd name="adj1" fmla="val 763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 descr="Caption"/>
          <p:cNvGrpSpPr/>
          <p:nvPr/>
        </p:nvGrpSpPr>
        <p:grpSpPr>
          <a:xfrm>
            <a:off x="8065765" y="2818449"/>
            <a:ext cx="2679703" cy="499504"/>
            <a:chOff x="8065765" y="2818449"/>
            <a:chExt cx="2679703" cy="499504"/>
          </a:xfrm>
        </p:grpSpPr>
        <p:sp>
          <p:nvSpPr>
            <p:cNvPr id="35" name="Rectangle 34"/>
            <p:cNvSpPr/>
            <p:nvPr/>
          </p:nvSpPr>
          <p:spPr>
            <a:xfrm>
              <a:off x="9179129" y="2818449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IMPROVEMENTS 20%</a:t>
              </a:r>
            </a:p>
          </p:txBody>
        </p:sp>
        <p:cxnSp>
          <p:nvCxnSpPr>
            <p:cNvPr id="60" name="Elbow Connector 5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V="1">
              <a:off x="8065765" y="2947523"/>
              <a:ext cx="1113364" cy="370430"/>
            </a:xfrm>
            <a:prstGeom prst="bentConnector3">
              <a:avLst>
                <a:gd name="adj1" fmla="val 59902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 descr="Caption"/>
          <p:cNvGrpSpPr/>
          <p:nvPr/>
        </p:nvGrpSpPr>
        <p:grpSpPr>
          <a:xfrm>
            <a:off x="7438390" y="4164621"/>
            <a:ext cx="4570308" cy="1039525"/>
            <a:chOff x="7438390" y="4164621"/>
            <a:chExt cx="4570308" cy="1039525"/>
          </a:xfrm>
        </p:grpSpPr>
        <p:sp>
          <p:nvSpPr>
            <p:cNvPr id="45" name="Rectangle 44"/>
            <p:cNvSpPr/>
            <p:nvPr/>
          </p:nvSpPr>
          <p:spPr>
            <a:xfrm>
              <a:off x="9179129" y="416462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RETAIL BUSINESS INSURANCE 2%</a:t>
              </a:r>
            </a:p>
          </p:txBody>
        </p:sp>
        <p:cxnSp>
          <p:nvCxnSpPr>
            <p:cNvPr id="61" name="Elbow Connector 6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endCxn id="45" idx="1"/>
            </p:cNvCxnSpPr>
            <p:nvPr/>
          </p:nvCxnSpPr>
          <p:spPr>
            <a:xfrm flipV="1">
              <a:off x="7438390" y="4293695"/>
              <a:ext cx="1740739" cy="910451"/>
            </a:xfrm>
            <a:prstGeom prst="bentConnector3">
              <a:avLst>
                <a:gd name="adj1" fmla="val 73843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 descr="Caption"/>
          <p:cNvGrpSpPr/>
          <p:nvPr/>
        </p:nvGrpSpPr>
        <p:grpSpPr>
          <a:xfrm>
            <a:off x="6934200" y="5501640"/>
            <a:ext cx="5074498" cy="447886"/>
            <a:chOff x="6934200" y="5501640"/>
            <a:chExt cx="5074498" cy="447886"/>
          </a:xfrm>
        </p:grpSpPr>
        <p:sp>
          <p:nvSpPr>
            <p:cNvPr id="46" name="Rectangle 45"/>
            <p:cNvSpPr/>
            <p:nvPr/>
          </p:nvSpPr>
          <p:spPr>
            <a:xfrm>
              <a:off x="9179129" y="5691378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COFFEE SUPLIES INVENTORY 8%</a:t>
              </a:r>
            </a:p>
          </p:txBody>
        </p:sp>
        <p:cxnSp>
          <p:nvCxnSpPr>
            <p:cNvPr id="62" name="Elbow Connector 6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endCxn id="46" idx="1"/>
            </p:cNvCxnSpPr>
            <p:nvPr/>
          </p:nvCxnSpPr>
          <p:spPr>
            <a:xfrm>
              <a:off x="6934200" y="5501640"/>
              <a:ext cx="2244929" cy="318812"/>
            </a:xfrm>
            <a:prstGeom prst="bentConnector3">
              <a:avLst>
                <a:gd name="adj1" fmla="val 79870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 descr="Caption"/>
          <p:cNvGrpSpPr/>
          <p:nvPr/>
        </p:nvGrpSpPr>
        <p:grpSpPr>
          <a:xfrm>
            <a:off x="1400801" y="5735003"/>
            <a:ext cx="4695199" cy="276999"/>
            <a:chOff x="1400801" y="5735003"/>
            <a:chExt cx="4695199" cy="276999"/>
          </a:xfrm>
        </p:grpSpPr>
        <p:sp>
          <p:nvSpPr>
            <p:cNvPr id="47" name="Rectangle 46"/>
            <p:cNvSpPr/>
            <p:nvPr/>
          </p:nvSpPr>
          <p:spPr>
            <a:xfrm>
              <a:off x="1400801" y="5735003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MARKETING 4%</a:t>
              </a:r>
            </a:p>
          </p:txBody>
        </p:sp>
        <p:cxnSp>
          <p:nvCxnSpPr>
            <p:cNvPr id="63" name="Elbow Connector 6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stCxn id="6" idx="2"/>
              <a:endCxn id="47" idx="3"/>
            </p:cNvCxnSpPr>
            <p:nvPr/>
          </p:nvCxnSpPr>
          <p:spPr>
            <a:xfrm rot="5400000">
              <a:off x="5108910" y="4886413"/>
              <a:ext cx="108550" cy="1865630"/>
            </a:xfrm>
            <a:prstGeom prst="bentConnector2">
              <a:avLst/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 descr="Caption"/>
          <p:cNvGrpSpPr/>
          <p:nvPr/>
        </p:nvGrpSpPr>
        <p:grpSpPr>
          <a:xfrm>
            <a:off x="381000" y="4649887"/>
            <a:ext cx="4404357" cy="534724"/>
            <a:chOff x="381000" y="4649887"/>
            <a:chExt cx="4404357" cy="534724"/>
          </a:xfrm>
        </p:grpSpPr>
        <p:sp>
          <p:nvSpPr>
            <p:cNvPr id="48" name="Rectangle 47"/>
            <p:cNvSpPr/>
            <p:nvPr/>
          </p:nvSpPr>
          <p:spPr>
            <a:xfrm>
              <a:off x="381000" y="46498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WORKING CAPITAL 28%</a:t>
              </a:r>
            </a:p>
          </p:txBody>
        </p:sp>
        <p:cxnSp>
          <p:nvCxnSpPr>
            <p:cNvPr id="64" name="Elbow Connector 6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>
              <a:off x="3210569" y="4778961"/>
              <a:ext cx="1574788" cy="405650"/>
            </a:xfrm>
            <a:prstGeom prst="bentConnector3">
              <a:avLst>
                <a:gd name="adj1" fmla="val 7064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 descr="Caption"/>
          <p:cNvGrpSpPr/>
          <p:nvPr/>
        </p:nvGrpSpPr>
        <p:grpSpPr>
          <a:xfrm>
            <a:off x="381000" y="3017520"/>
            <a:ext cx="3849373" cy="525834"/>
            <a:chOff x="381000" y="3017520"/>
            <a:chExt cx="3849373" cy="525834"/>
          </a:xfrm>
        </p:grpSpPr>
        <p:sp>
          <p:nvSpPr>
            <p:cNvPr id="54" name="Rectangle 53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1000" y="3285206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WEBSITE DEVELOPMENT 2%</a:t>
              </a:r>
            </a:p>
          </p:txBody>
        </p:sp>
        <p:cxnSp>
          <p:nvCxnSpPr>
            <p:cNvPr id="65" name="Elbow Connector 6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V="1">
              <a:off x="3210568" y="3017520"/>
              <a:ext cx="1019805" cy="391036"/>
            </a:xfrm>
            <a:prstGeom prst="bentConnector3">
              <a:avLst>
                <a:gd name="adj1" fmla="val 53985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 descr="Caption"/>
          <p:cNvGrpSpPr/>
          <p:nvPr/>
        </p:nvGrpSpPr>
        <p:grpSpPr>
          <a:xfrm>
            <a:off x="381000" y="2390477"/>
            <a:ext cx="4242234" cy="384658"/>
            <a:chOff x="381000" y="2390477"/>
            <a:chExt cx="4242234" cy="384658"/>
          </a:xfrm>
        </p:grpSpPr>
        <p:sp>
          <p:nvSpPr>
            <p:cNvPr id="55" name="Rectangle 54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1000" y="25169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MISCELLANEOUS COSTS 8%</a:t>
              </a:r>
            </a:p>
          </p:txBody>
        </p:sp>
        <p:cxnSp>
          <p:nvCxnSpPr>
            <p:cNvPr id="67" name="Elbow Connector 6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V="1">
              <a:off x="3210569" y="2390477"/>
              <a:ext cx="1412665" cy="253676"/>
            </a:xfrm>
            <a:prstGeom prst="bentConnector3">
              <a:avLst>
                <a:gd name="adj1" fmla="val 66901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 descr="Caption"/>
          <p:cNvGrpSpPr/>
          <p:nvPr/>
        </p:nvGrpSpPr>
        <p:grpSpPr>
          <a:xfrm>
            <a:off x="380999" y="1745301"/>
            <a:ext cx="4678681" cy="280094"/>
            <a:chOff x="380999" y="1745301"/>
            <a:chExt cx="4678681" cy="280094"/>
          </a:xfrm>
        </p:grpSpPr>
        <p:sp>
          <p:nvSpPr>
            <p:cNvPr id="58" name="Rectangle 57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0999" y="174530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INITIAL LEASE PAYMENTS 3%</a:t>
              </a:r>
            </a:p>
          </p:txBody>
        </p:sp>
        <p:cxnSp>
          <p:nvCxnSpPr>
            <p:cNvPr id="69" name="Elbow Connector 6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>
              <a:off x="3210568" y="1874375"/>
              <a:ext cx="1849112" cy="151020"/>
            </a:xfrm>
            <a:prstGeom prst="bentConnector3">
              <a:avLst>
                <a:gd name="adj1" fmla="val 7417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 descr="Caption"/>
          <p:cNvGrpSpPr/>
          <p:nvPr/>
        </p:nvGrpSpPr>
        <p:grpSpPr>
          <a:xfrm>
            <a:off x="5311305" y="1252330"/>
            <a:ext cx="3541869" cy="631918"/>
            <a:chOff x="5311305" y="1252330"/>
            <a:chExt cx="3541869" cy="631918"/>
          </a:xfrm>
        </p:grpSpPr>
        <p:sp>
          <p:nvSpPr>
            <p:cNvPr id="92" name="Rectangle 91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6023605" y="1252330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LEASE DEPOSIT 1%</a:t>
              </a:r>
            </a:p>
          </p:txBody>
        </p:sp>
        <p:cxnSp>
          <p:nvCxnSpPr>
            <p:cNvPr id="93" name="Elbow Connector 9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stCxn id="92" idx="1"/>
            </p:cNvCxnSpPr>
            <p:nvPr/>
          </p:nvCxnSpPr>
          <p:spPr>
            <a:xfrm rot="10800000" flipV="1">
              <a:off x="5311305" y="1390830"/>
              <a:ext cx="712301" cy="493418"/>
            </a:xfrm>
            <a:prstGeom prst="bentConnector3">
              <a:avLst>
                <a:gd name="adj1" fmla="val 1008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717413" y="3344471"/>
            <a:ext cx="275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FIXED STARTUP EXPENSES</a:t>
            </a:r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902162D3-74C5-4843-9B02-5592FDA9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14</a:t>
            </a:r>
          </a:p>
        </p:txBody>
      </p:sp>
    </p:spTree>
    <p:extLst>
      <p:ext uri="{BB962C8B-B14F-4D97-AF65-F5344CB8AC3E}">
        <p14:creationId xmlns:p14="http://schemas.microsoft.com/office/powerpoint/2010/main" val="2077029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>
        <p:bldAsOne/>
      </p:bldGraphic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  <p:sp>
        <p:nvSpPr>
          <p:cNvPr id="12" name="Shape 50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2848" y="3533981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13" name="Shape 5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2848" y="4052776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First.Last@email.com</a:t>
            </a:r>
          </a:p>
        </p:txBody>
      </p:sp>
      <p:sp>
        <p:nvSpPr>
          <p:cNvPr id="14" name="Shape 51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6231" y="4610500"/>
            <a:ext cx="155623" cy="26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92847" y="4567463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123 123 1234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 animBg="1"/>
      <p:bldP spid="16" grpId="0"/>
      <p:bldP spid="13" grpId="0" animBg="1"/>
      <p:bldP spid="17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428547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Pengenalan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Typescript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4862522" cy="110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Typescript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merupakan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diberi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type.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ekstension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Typescript .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ts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sedangkan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.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js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Typescript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menggunakan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sintaks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menambahkan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sintaks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tambahan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untuk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mendukung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type.</a:t>
            </a: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901" y="2497290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D2333-F594-403F-B652-F18BD91B3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29" y="4706646"/>
            <a:ext cx="5179520" cy="16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Javascript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vs Typescript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58EC9-5943-43D7-BE5E-A9CC5D2E5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27" y="2591170"/>
            <a:ext cx="2932349" cy="1430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F13FA-587A-458B-A4C6-C1AEEB7E0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353" y="2618280"/>
            <a:ext cx="4707546" cy="13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Setup Typescript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6" y="2870981"/>
            <a:ext cx="9569379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NodeJs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environment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dimana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Typescript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akan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dijalankan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9658156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Typescript Compiler, module node.js yang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mengcompile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Typescript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menjadi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9311926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 Studio Code </a:t>
            </a: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sebagai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editor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Setup Typescript (</a:t>
            </a: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Sambungan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 descr="Column 1 Heading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Install </a:t>
              </a:r>
              <a:r>
                <a:rPr lang="en-US" dirty="0" err="1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NodeJs</a:t>
              </a:r>
              <a:endPara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6" name="Group 5" descr="Column 1 Text"/>
          <p:cNvGrpSpPr/>
          <p:nvPr/>
        </p:nvGrpSpPr>
        <p:grpSpPr>
          <a:xfrm>
            <a:off x="935299" y="2195955"/>
            <a:ext cx="3266127" cy="4211886"/>
            <a:chOff x="935299" y="2195955"/>
            <a:chExt cx="3266127" cy="4211886"/>
          </a:xfrm>
        </p:grpSpPr>
        <p:sp>
          <p:nvSpPr>
            <p:cNvPr id="51" name="Rectangle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2195955"/>
              <a:ext cx="3266127" cy="4211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131" y="2310373"/>
              <a:ext cx="3056463" cy="409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Silahkan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buka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web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NodeJs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Download file installer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NodeJs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sesuai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sistem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operasi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yang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dimiliki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Klik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file installer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untuk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melanjutkan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install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nodejs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Pastikan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sudah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terinstall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dengan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ketik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node –v di command prompt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Jika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ada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pesan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bahwa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node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tidak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dikenali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tambahkan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path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instalasi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di System Variables pada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Envirenment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System</a:t>
              </a:r>
            </a:p>
          </p:txBody>
        </p:sp>
      </p:grpSp>
      <p:grpSp>
        <p:nvGrpSpPr>
          <p:cNvPr id="10" name="Group 9" descr="Column 2 Heading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Rectangle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Install Typescript Compiler</a:t>
              </a:r>
            </a:p>
          </p:txBody>
        </p:sp>
      </p:grpSp>
      <p:grpSp>
        <p:nvGrpSpPr>
          <p:cNvPr id="11" name="Group 10" descr="Column 2 text"/>
          <p:cNvGrpSpPr/>
          <p:nvPr/>
        </p:nvGrpSpPr>
        <p:grpSpPr>
          <a:xfrm>
            <a:off x="4462937" y="2195954"/>
            <a:ext cx="3266127" cy="3842555"/>
            <a:chOff x="4462937" y="2195954"/>
            <a:chExt cx="3266127" cy="3842555"/>
          </a:xfrm>
        </p:grpSpPr>
        <p:sp>
          <p:nvSpPr>
            <p:cNvPr id="50" name="Rectangle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2195954"/>
              <a:ext cx="3266127" cy="3842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298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Untuk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versi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nodejs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versi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10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atas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npm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akan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terinstal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otomatis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Gunakan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npm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untuk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menginstal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modul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Typescript compiler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Highly predictable and high margin</a:t>
              </a:r>
            </a:p>
          </p:txBody>
        </p:sp>
      </p:grpSp>
      <p:grpSp>
        <p:nvGrpSpPr>
          <p:cNvPr id="12" name="Group 11" descr="Column 3 heading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Rectangle 8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Install Visual Studio Code</a:t>
              </a:r>
            </a:p>
          </p:txBody>
        </p:sp>
      </p:grpSp>
      <p:grpSp>
        <p:nvGrpSpPr>
          <p:cNvPr id="13" name="Group 12" descr="Column 3 text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Rectangle 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5407" y="2310373"/>
              <a:ext cx="3056463" cy="1881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Silahkan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buka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web Visual Studio Code 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Download file installer Visual Studio Code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sesuai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sistem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operasi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yang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dimiliki</a:t>
              </a:r>
              <a:endParaRPr lang="en-US" sz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Klik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file installer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untuk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melanjutkan</a:t>
              </a: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install visual studio code  </a:t>
              </a:r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FDA0E9-EEC1-4B03-ADE5-0846C2C3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04" y="3998391"/>
            <a:ext cx="2420297" cy="386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BFBC8-FEC2-47BE-9BD1-6DEC99525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004" y="4327848"/>
            <a:ext cx="1404677" cy="3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TIPE DATA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72112-D25B-4498-A782-906D96CB7F4E}"/>
              </a:ext>
            </a:extLst>
          </p:cNvPr>
          <p:cNvSpPr txBox="1"/>
          <p:nvPr/>
        </p:nvSpPr>
        <p:spPr>
          <a:xfrm>
            <a:off x="404674" y="1220592"/>
            <a:ext cx="9352753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primitive type dan object type.  Primitive type </a:t>
            </a:r>
            <a:r>
              <a:rPr lang="en-US" dirty="0" err="1"/>
              <a:t>mewarisi</a:t>
            </a:r>
            <a:r>
              <a:rPr lang="en-US" dirty="0"/>
              <a:t> yang di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Object type </a:t>
            </a:r>
            <a:r>
              <a:rPr lang="en-US" dirty="0" err="1"/>
              <a:t>misalnya</a:t>
            </a:r>
            <a:r>
              <a:rPr lang="en-US" dirty="0"/>
              <a:t> array, </a:t>
            </a:r>
            <a:r>
              <a:rPr lang="en-US" dirty="0" err="1"/>
              <a:t>fungsi</a:t>
            </a:r>
            <a:r>
              <a:rPr lang="en-US" dirty="0"/>
              <a:t>, class 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pada Typescript: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error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program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variable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Sintaks</a:t>
            </a:r>
            <a:r>
              <a:rPr lang="en-US" dirty="0"/>
              <a:t> Typescript 	            </a:t>
            </a:r>
            <a:r>
              <a:rPr lang="en-US" dirty="0" err="1"/>
              <a:t>setelah</a:t>
            </a:r>
            <a:r>
              <a:rPr lang="en-US" dirty="0"/>
              <a:t> identifier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72BD2-C5D9-4703-ABAA-8F5D5A2A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254" y="4287128"/>
            <a:ext cx="609600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C7350-7369-48A6-BB22-823EBCC84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6" y="4715106"/>
            <a:ext cx="4095750" cy="1209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7565C-F299-4B4A-8DCA-445B1D8E7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318" y="4717325"/>
            <a:ext cx="2400300" cy="57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76883-4F84-49FE-8110-5A4F9D58D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318" y="5331039"/>
            <a:ext cx="2400300" cy="535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DCAAD-7878-4574-80EB-D9066FA0B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7116" y="4752495"/>
            <a:ext cx="3162300" cy="1114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80CA49-0884-4515-9F95-704E9D737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318" y="5924781"/>
            <a:ext cx="5670098" cy="444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02D245-A64E-43D4-B1BC-7B2D0795F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010766"/>
            <a:ext cx="1794358" cy="2641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AB73F5-17C2-47FF-8827-FD483BD30A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4897" y="2105506"/>
            <a:ext cx="3762430" cy="3648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9E9866-73EF-4348-BFF8-F0642E8EC9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4897" y="2654022"/>
            <a:ext cx="3333334" cy="9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TIPE DATA (</a:t>
            </a: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Sambungan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72112-D25B-4498-A782-906D96CB7F4E}"/>
              </a:ext>
            </a:extLst>
          </p:cNvPr>
          <p:cNvSpPr txBox="1"/>
          <p:nvPr/>
        </p:nvSpPr>
        <p:spPr>
          <a:xfrm>
            <a:off x="381000" y="1193959"/>
            <a:ext cx="9129943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Typescrypt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value yang </a:t>
            </a:r>
            <a:r>
              <a:rPr lang="en-US" dirty="0" err="1"/>
              <a:t>diberikan</a:t>
            </a:r>
            <a:r>
              <a:rPr lang="en-US" dirty="0"/>
              <a:t> pada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Type inference. </a:t>
            </a: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Inisialisasi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Set </a:t>
            </a:r>
            <a:r>
              <a:rPr lang="en-US" dirty="0" err="1"/>
              <a:t>nilai</a:t>
            </a:r>
            <a:r>
              <a:rPr lang="en-US" dirty="0"/>
              <a:t> default parameter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Menentukan</a:t>
            </a:r>
            <a:r>
              <a:rPr lang="en-US" dirty="0"/>
              <a:t> return type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diberikan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mendeklarasikan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variable </a:t>
            </a:r>
            <a:r>
              <a:rPr lang="en-US" dirty="0" err="1"/>
              <a:t>disebut</a:t>
            </a:r>
            <a:r>
              <a:rPr lang="en-US" dirty="0"/>
              <a:t> Type annotation</a:t>
            </a:r>
            <a:r>
              <a:rPr lang="en-US"/>
              <a:t>. Type </a:t>
            </a:r>
            <a:r>
              <a:rPr lang="en-US" dirty="0"/>
              <a:t>annotation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Mendeklarasikan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dan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kemudian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saja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input </a:t>
            </a:r>
            <a:r>
              <a:rPr lang="en-US" dirty="0" err="1"/>
              <a:t>tertentu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3AFBB-39D3-40E1-998E-22F3D99B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70" y="2125416"/>
            <a:ext cx="2422430" cy="27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9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TIPE DATA (</a:t>
            </a: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Sambungan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72112-D25B-4498-A782-906D96CB7F4E}"/>
              </a:ext>
            </a:extLst>
          </p:cNvPr>
          <p:cNvSpPr txBox="1"/>
          <p:nvPr/>
        </p:nvSpPr>
        <p:spPr>
          <a:xfrm>
            <a:off x="381000" y="1193959"/>
            <a:ext cx="912994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6CBD8-817A-465B-A09B-99BCAA9B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9" y="1193960"/>
            <a:ext cx="3338096" cy="2297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A972C-285C-420D-9794-38528755F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919" y="1193960"/>
            <a:ext cx="2799749" cy="2237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7CC8F-12F0-4041-B8CD-8BD3F6320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297" y="3674011"/>
            <a:ext cx="2949303" cy="2069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9CAB5-4CD6-4062-B92B-88AC89629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633" y="1634143"/>
            <a:ext cx="2847538" cy="3380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EEE23-E9BE-4401-A0E5-BA01F3281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18" y="3709517"/>
            <a:ext cx="3471260" cy="5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3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TIPE DATA (</a:t>
            </a:r>
            <a:r>
              <a:rPr lang="en-US" sz="3200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Sambungan</a:t>
            </a: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72112-D25B-4498-A782-906D96CB7F4E}"/>
              </a:ext>
            </a:extLst>
          </p:cNvPr>
          <p:cNvSpPr txBox="1"/>
          <p:nvPr/>
        </p:nvSpPr>
        <p:spPr>
          <a:xfrm>
            <a:off x="381000" y="1193959"/>
            <a:ext cx="912994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675D0-C0F4-4405-9E95-AEFF299A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8" y="1850815"/>
            <a:ext cx="5562600" cy="60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C653E4-40FA-45A7-96E5-2F4C7FC70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68" y="2717770"/>
            <a:ext cx="6553200" cy="1190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06A04F-E04D-49F5-B029-20033AA9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942" y="2450890"/>
            <a:ext cx="1324256" cy="4077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A9C50-2031-4D83-8596-738493212DD4}"/>
              </a:ext>
            </a:extLst>
          </p:cNvPr>
          <p:cNvSpPr txBox="1"/>
          <p:nvPr/>
        </p:nvSpPr>
        <p:spPr>
          <a:xfrm>
            <a:off x="464968" y="1214603"/>
            <a:ext cx="696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Tuple, </a:t>
            </a:r>
            <a:r>
              <a:rPr lang="en-US" dirty="0" err="1"/>
              <a:t>mirip</a:t>
            </a:r>
            <a:r>
              <a:rPr lang="en-US" dirty="0"/>
              <a:t> array </a:t>
            </a:r>
            <a:r>
              <a:rPr lang="en-US" dirty="0" err="1"/>
              <a:t>bedanya</a:t>
            </a:r>
            <a:r>
              <a:rPr lang="en-US" dirty="0"/>
              <a:t> tuple </a:t>
            </a:r>
            <a:r>
              <a:rPr lang="en-US" dirty="0" err="1"/>
              <a:t>memiliki</a:t>
            </a:r>
            <a:r>
              <a:rPr lang="en-US" dirty="0"/>
              <a:t> size dan type yang </a:t>
            </a:r>
            <a:r>
              <a:rPr lang="en-US" dirty="0" err="1"/>
              <a:t>sudah</a:t>
            </a:r>
            <a:r>
              <a:rPr lang="en-US" dirty="0"/>
              <a:t> fixed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796A30-41A4-43D4-9A33-95046B86D87F}"/>
              </a:ext>
            </a:extLst>
          </p:cNvPr>
          <p:cNvSpPr txBox="1"/>
          <p:nvPr/>
        </p:nvSpPr>
        <p:spPr>
          <a:xfrm>
            <a:off x="7595680" y="1115992"/>
            <a:ext cx="413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enum</a:t>
            </a:r>
            <a:r>
              <a:rPr lang="en-US" dirty="0"/>
              <a:t>, </a:t>
            </a:r>
            <a:r>
              <a:rPr lang="en-US" dirty="0" err="1"/>
              <a:t>singkatan</a:t>
            </a:r>
            <a:r>
              <a:rPr lang="en-US" dirty="0"/>
              <a:t> enumerated type,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variable yang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konstan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, dan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berkaitan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623A49-C3C7-4B18-A4DC-C67E57FDA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583" y="2450890"/>
            <a:ext cx="25908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3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4898</TotalTime>
  <Words>695</Words>
  <Application>Microsoft Office PowerPoint</Application>
  <PresentationFormat>Widescreen</PresentationFormat>
  <Paragraphs>169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Lato</vt:lpstr>
      <vt:lpstr>Lato Black</vt:lpstr>
      <vt:lpstr>Roboto</vt:lpstr>
      <vt:lpstr>Office Theme</vt:lpstr>
      <vt:lpstr>Slide 1</vt:lpstr>
      <vt:lpstr>Slide 2</vt:lpstr>
      <vt:lpstr>Slide 5</vt:lpstr>
      <vt:lpstr>Slide 6</vt:lpstr>
      <vt:lpstr>Slide 7</vt:lpstr>
      <vt:lpstr>Slide 8</vt:lpstr>
      <vt:lpstr>Slide 8</vt:lpstr>
      <vt:lpstr>Slide 8</vt:lpstr>
      <vt:lpstr>Slide 8</vt:lpstr>
      <vt:lpstr>Slide 9</vt:lpstr>
      <vt:lpstr>Slide 9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4</cp:revision>
  <dcterms:created xsi:type="dcterms:W3CDTF">2022-12-25T06:14:06Z</dcterms:created>
  <dcterms:modified xsi:type="dcterms:W3CDTF">2022-12-28T16:24:04Z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